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7921625" cx="15122525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40">
          <p15:clr>
            <a:srgbClr val="000000"/>
          </p15:clr>
        </p15:guide>
        <p15:guide id="2" pos="699">
          <p15:clr>
            <a:srgbClr val="000000"/>
          </p15:clr>
        </p15:guide>
        <p15:guide id="3" pos="2191">
          <p15:clr>
            <a:srgbClr val="9AA0A6"/>
          </p15:clr>
        </p15:guide>
        <p15:guide id="4" orient="horz" pos="1122">
          <p15:clr>
            <a:srgbClr val="9AA0A6"/>
          </p15:clr>
        </p15:guide>
      </p15:sldGuideLst>
    </p:ext>
    <p:ext uri="GoogleSlidesCustomDataVersion2">
      <go:slidesCustomData xmlns:go="http://customooxmlschemas.google.com/" r:id="rId42" roundtripDataSignature="AMtx7mhrXrtE4fWYgt0fxgA5/AYqNbkN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40" orient="horz"/>
        <p:guide pos="699"/>
        <p:guide pos="2191"/>
        <p:guide pos="112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MontserratMedium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20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MontserratMedium-bold.fntdata"/><Relationship Id="rId16" Type="http://schemas.openxmlformats.org/officeDocument/2006/relationships/slide" Target="slides/slide11.xml"/><Relationship Id="rId38" Type="http://schemas.openxmlformats.org/officeDocument/2006/relationships/font" Target="fonts/MontserratMedium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gif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57163" y="685800"/>
            <a:ext cx="65436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155575" y="685800"/>
            <a:ext cx="6546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9f2c4eba8f_0_6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g29f2c4eba8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efc97083c_0_53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9efc97083c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9decb33c71_0_0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29decb33c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9decb33c71_0_16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g29decb33c7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9decb33c71_0_79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29decb33c71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9decb34235_4_1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g29decb34235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9decb34235_4_17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2" name="Google Shape;272;g29decb34235_4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9f2c4eba8f_0_33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g29f2c4eba8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9decb34235_2_0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29decb34235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>
                <a:solidFill>
                  <a:schemeClr val="dk1"/>
                </a:solidFill>
              </a:rPr>
              <a:t>Bullet points</a:t>
            </a:r>
            <a:br>
              <a:rPr b="1" lang="es-MX">
                <a:solidFill>
                  <a:schemeClr val="dk1"/>
                </a:solidFill>
              </a:rPr>
            </a:br>
            <a:r>
              <a:rPr b="1" lang="es-MX">
                <a:solidFill>
                  <a:schemeClr val="dk1"/>
                </a:solidFill>
              </a:rPr>
              <a:t>colocar </a:t>
            </a:r>
            <a:r>
              <a:rPr b="1" lang="es-MX"/>
              <a:t>icono</a:t>
            </a:r>
            <a:r>
              <a:rPr b="1" lang="es-MX">
                <a:solidFill>
                  <a:schemeClr val="dk1"/>
                </a:solidFill>
              </a:rPr>
              <a:t> acorde al tema al lado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9decb34235_4_35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7" name="Google Shape;307;g29decb34235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#2 con fotografía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imagen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9dc9f0af76_0_45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29dc9f0af7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9decb34235_4_46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29decb34235_4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>
                <a:solidFill>
                  <a:schemeClr val="dk1"/>
                </a:solidFill>
              </a:rPr>
              <a:t>Bullet points</a:t>
            </a:r>
            <a:br>
              <a:rPr b="1" lang="es-MX">
                <a:solidFill>
                  <a:schemeClr val="dk1"/>
                </a:solidFill>
              </a:rPr>
            </a:br>
            <a:r>
              <a:rPr b="1" lang="es-MX">
                <a:solidFill>
                  <a:schemeClr val="dk1"/>
                </a:solidFill>
              </a:rPr>
              <a:t>colocar </a:t>
            </a:r>
            <a:r>
              <a:rPr b="1" lang="es-MX"/>
              <a:t>icono</a:t>
            </a:r>
            <a:r>
              <a:rPr b="1" lang="es-MX">
                <a:solidFill>
                  <a:schemeClr val="dk1"/>
                </a:solidFill>
              </a:rPr>
              <a:t> acorde al tema al lado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/>
          <p:nvPr>
            <p:ph idx="2" type="sldImg"/>
          </p:nvPr>
        </p:nvSpPr>
        <p:spPr>
          <a:xfrm>
            <a:off x="155575" y="685800"/>
            <a:ext cx="65468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9decb34235_4_66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29decb34235_4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9dc9f0af76_0_62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g29dc9f0af7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dc9f0af76_0_12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g29dc9f0af7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9decb33c71_0_38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1" name="Google Shape;141;g29decb33c7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Separador #1 con ícono</a:t>
            </a:r>
            <a:b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-MX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(colocar ícono a la altura de la separación de las líneas)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9efc97083c_0_31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29efc97083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efc97083c_0_4:notes"/>
          <p:cNvSpPr/>
          <p:nvPr>
            <p:ph idx="2" type="sldImg"/>
          </p:nvPr>
        </p:nvSpPr>
        <p:spPr>
          <a:xfrm>
            <a:off x="155575" y="685800"/>
            <a:ext cx="65469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29efc97083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3"/>
          <p:cNvSpPr txBox="1"/>
          <p:nvPr>
            <p:ph type="ctrTitle"/>
          </p:nvPr>
        </p:nvSpPr>
        <p:spPr>
          <a:xfrm>
            <a:off x="515509" y="1146737"/>
            <a:ext cx="14091599" cy="3161400"/>
          </a:xfrm>
          <a:prstGeom prst="rect">
            <a:avLst/>
          </a:prstGeom>
          <a:noFill/>
          <a:ln>
            <a:noFill/>
          </a:ln>
        </p:spPr>
        <p:txBody>
          <a:bodyPr anchorCtr="0" anchor="b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400"/>
              <a:buNone/>
              <a:defRPr sz="8400"/>
            </a:lvl9pPr>
          </a:lstStyle>
          <a:p/>
        </p:txBody>
      </p:sp>
      <p:sp>
        <p:nvSpPr>
          <p:cNvPr id="15" name="Google Shape;15;p33"/>
          <p:cNvSpPr txBox="1"/>
          <p:nvPr>
            <p:ph idx="1" type="subTitle"/>
          </p:nvPr>
        </p:nvSpPr>
        <p:spPr>
          <a:xfrm>
            <a:off x="515496" y="4364902"/>
            <a:ext cx="14091599" cy="12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/>
        </p:txBody>
      </p:sp>
      <p:sp>
        <p:nvSpPr>
          <p:cNvPr id="16" name="Google Shape;16;p33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2"/>
          <p:cNvSpPr txBox="1"/>
          <p:nvPr>
            <p:ph hasCustomPrompt="1" type="title"/>
          </p:nvPr>
        </p:nvSpPr>
        <p:spPr>
          <a:xfrm>
            <a:off x="515496" y="1703569"/>
            <a:ext cx="14091599" cy="30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400"/>
              <a:buNone/>
              <a:defRPr sz="19400"/>
            </a:lvl9pPr>
          </a:lstStyle>
          <a:p>
            <a:r>
              <a:t>xx%</a:t>
            </a:r>
          </a:p>
        </p:txBody>
      </p:sp>
      <p:sp>
        <p:nvSpPr>
          <p:cNvPr id="50" name="Google Shape;50;p42"/>
          <p:cNvSpPr txBox="1"/>
          <p:nvPr>
            <p:ph idx="1" type="body"/>
          </p:nvPr>
        </p:nvSpPr>
        <p:spPr>
          <a:xfrm>
            <a:off x="515496" y="4854816"/>
            <a:ext cx="14091599" cy="20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4127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 algn="ctr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 algn="ctr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51" name="Google Shape;51;p42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3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4"/>
          <p:cNvSpPr txBox="1"/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9" name="Google Shape;19;p34"/>
          <p:cNvSpPr txBox="1"/>
          <p:nvPr>
            <p:ph idx="1" type="body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4127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5"/>
          <p:cNvSpPr txBox="1"/>
          <p:nvPr>
            <p:ph type="title"/>
          </p:nvPr>
        </p:nvSpPr>
        <p:spPr>
          <a:xfrm>
            <a:off x="515496" y="3312575"/>
            <a:ext cx="14091599" cy="129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  <p:sp>
        <p:nvSpPr>
          <p:cNvPr id="23" name="Google Shape;23;p35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6"/>
          <p:cNvSpPr txBox="1"/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6" name="Google Shape;26;p36"/>
          <p:cNvSpPr txBox="1"/>
          <p:nvPr>
            <p:ph idx="1" type="body"/>
          </p:nvPr>
        </p:nvSpPr>
        <p:spPr>
          <a:xfrm>
            <a:off x="515496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3746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7" name="Google Shape;27;p36"/>
          <p:cNvSpPr txBox="1"/>
          <p:nvPr>
            <p:ph idx="2" type="body"/>
          </p:nvPr>
        </p:nvSpPr>
        <p:spPr>
          <a:xfrm>
            <a:off x="7991917" y="1774954"/>
            <a:ext cx="6615000" cy="52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3746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492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28" name="Google Shape;28;p36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37"/>
          <p:cNvSpPr txBox="1"/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8"/>
          <p:cNvSpPr txBox="1"/>
          <p:nvPr>
            <p:ph type="title"/>
          </p:nvPr>
        </p:nvSpPr>
        <p:spPr>
          <a:xfrm>
            <a:off x="515496" y="855693"/>
            <a:ext cx="4644000" cy="1164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7725" lIns="147725" spcFirstLastPara="1" rIns="147725" wrap="square" tIns="147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/>
        </p:txBody>
      </p:sp>
      <p:sp>
        <p:nvSpPr>
          <p:cNvPr id="34" name="Google Shape;34;p38"/>
          <p:cNvSpPr txBox="1"/>
          <p:nvPr>
            <p:ph idx="1" type="body"/>
          </p:nvPr>
        </p:nvSpPr>
        <p:spPr>
          <a:xfrm>
            <a:off x="515496" y="2140156"/>
            <a:ext cx="4644000" cy="48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3492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492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indent="-3492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indent="-3492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indent="-3492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indent="-3492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indent="-3492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indent="-3492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indent="-3492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/>
        </p:txBody>
      </p:sp>
      <p:sp>
        <p:nvSpPr>
          <p:cNvPr id="35" name="Google Shape;35;p38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9"/>
          <p:cNvSpPr txBox="1"/>
          <p:nvPr>
            <p:ph type="title"/>
          </p:nvPr>
        </p:nvSpPr>
        <p:spPr>
          <a:xfrm>
            <a:off x="810785" y="693287"/>
            <a:ext cx="10531200" cy="6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800"/>
              <a:buNone/>
              <a:defRPr sz="7800"/>
            </a:lvl9pPr>
          </a:lstStyle>
          <a:p/>
        </p:txBody>
      </p:sp>
      <p:sp>
        <p:nvSpPr>
          <p:cNvPr id="38" name="Google Shape;38;p39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0"/>
          <p:cNvSpPr/>
          <p:nvPr/>
        </p:nvSpPr>
        <p:spPr>
          <a:xfrm>
            <a:off x="7561263" y="-193"/>
            <a:ext cx="7561200" cy="7921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0"/>
          <p:cNvSpPr txBox="1"/>
          <p:nvPr>
            <p:ph type="title"/>
          </p:nvPr>
        </p:nvSpPr>
        <p:spPr>
          <a:xfrm>
            <a:off x="439089" y="1899242"/>
            <a:ext cx="6690000" cy="228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42" name="Google Shape;42;p40"/>
          <p:cNvSpPr txBox="1"/>
          <p:nvPr>
            <p:ph idx="1" type="subTitle"/>
          </p:nvPr>
        </p:nvSpPr>
        <p:spPr>
          <a:xfrm>
            <a:off x="439089" y="4317082"/>
            <a:ext cx="6690000" cy="19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43" name="Google Shape;43;p40"/>
          <p:cNvSpPr txBox="1"/>
          <p:nvPr>
            <p:ph idx="2" type="body"/>
          </p:nvPr>
        </p:nvSpPr>
        <p:spPr>
          <a:xfrm>
            <a:off x="8169041" y="1115165"/>
            <a:ext cx="6345600" cy="569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-4127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indent="-374650" lvl="1" marL="914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2pPr>
            <a:lvl3pPr indent="-374650" lvl="2" marL="1371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3pPr>
            <a:lvl4pPr indent="-374650" lvl="3" marL="18288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4pPr>
            <a:lvl5pPr indent="-374650" lvl="4" marL="22860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5pPr>
            <a:lvl6pPr indent="-374650" lvl="5" marL="27432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■"/>
              <a:defRPr/>
            </a:lvl6pPr>
            <a:lvl7pPr indent="-374650" lvl="6" marL="32004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●"/>
              <a:defRPr/>
            </a:lvl7pPr>
            <a:lvl8pPr indent="-374650" lvl="7" marL="365760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300"/>
              <a:buChar char="○"/>
              <a:defRPr/>
            </a:lvl8pPr>
            <a:lvl9pPr indent="-374650" lvl="8" marL="411480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300"/>
              <a:buChar char="■"/>
              <a:defRPr/>
            </a:lvl9pPr>
          </a:lstStyle>
          <a:p/>
        </p:txBody>
      </p:sp>
      <p:sp>
        <p:nvSpPr>
          <p:cNvPr id="44" name="Google Shape;44;p40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1"/>
          <p:cNvSpPr txBox="1"/>
          <p:nvPr>
            <p:ph idx="1" type="body"/>
          </p:nvPr>
        </p:nvSpPr>
        <p:spPr>
          <a:xfrm>
            <a:off x="515496" y="6515608"/>
            <a:ext cx="9921000" cy="9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/>
        </p:txBody>
      </p:sp>
      <p:sp>
        <p:nvSpPr>
          <p:cNvPr id="47" name="Google Shape;47;p41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/>
          <p:nvPr>
            <p:ph type="title"/>
          </p:nvPr>
        </p:nvSpPr>
        <p:spPr>
          <a:xfrm>
            <a:off x="515496" y="685393"/>
            <a:ext cx="14091599" cy="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b="0" i="0" sz="4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2"/>
          <p:cNvSpPr txBox="1"/>
          <p:nvPr>
            <p:ph idx="1" type="body"/>
          </p:nvPr>
        </p:nvSpPr>
        <p:spPr>
          <a:xfrm>
            <a:off x="515496" y="1774954"/>
            <a:ext cx="14091599" cy="52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>
            <a:lvl1pPr indent="-4127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Char char="●"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74650" lvl="1" marL="9144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74650" lvl="2" marL="13716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74650" lvl="3" marL="18288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74650" lvl="4" marL="22860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74650" lvl="5" marL="27432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■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74650" lvl="6" marL="32004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●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74650" lvl="7" marL="3657600" marR="0" rtl="0" algn="l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Arial"/>
              <a:buChar char="○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74650" lvl="8" marL="4114800" marR="0" rtl="0" algn="l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dk2"/>
              </a:buClr>
              <a:buSzPts val="2300"/>
              <a:buFont typeface="Arial"/>
              <a:buChar char="■"/>
              <a:defRPr b="0" i="0" sz="2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2"/>
          <p:cNvSpPr txBox="1"/>
          <p:nvPr>
            <p:ph idx="12" type="sldNum"/>
          </p:nvPr>
        </p:nvSpPr>
        <p:spPr>
          <a:xfrm>
            <a:off x="14011916" y="7181930"/>
            <a:ext cx="9075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Relationship Id="rId6" Type="http://schemas.openxmlformats.org/officeDocument/2006/relationships/image" Target="../media/image6.png"/><Relationship Id="rId7" Type="http://schemas.openxmlformats.org/officeDocument/2006/relationships/image" Target="../media/image3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10" Type="http://schemas.openxmlformats.org/officeDocument/2006/relationships/image" Target="../media/image22.png"/><Relationship Id="rId9" Type="http://schemas.openxmlformats.org/officeDocument/2006/relationships/image" Target="../media/image29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25.png"/><Relationship Id="rId8" Type="http://schemas.openxmlformats.org/officeDocument/2006/relationships/image" Target="../media/image2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9.png"/><Relationship Id="rId5" Type="http://schemas.openxmlformats.org/officeDocument/2006/relationships/image" Target="../media/image26.png"/><Relationship Id="rId6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kaggle.com/datasets/risakashiwabara/japannumber-of-visitors-to-japan" TargetMode="External"/><Relationship Id="rId4" Type="http://schemas.openxmlformats.org/officeDocument/2006/relationships/hyperlink" Target="http://pueaa.unam.mx/blog/turismo-en-japon-pandemia#:~:text=De%20esta%20manera%2C%20Jap%C3%B3n%20es,avances%20tecnol%C3%B3gicos%20y%20vanguardias%20culturales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png"/><Relationship Id="rId4" Type="http://schemas.openxmlformats.org/officeDocument/2006/relationships/image" Target="../media/image31.png"/><Relationship Id="rId5" Type="http://schemas.openxmlformats.org/officeDocument/2006/relationships/image" Target="../media/image3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mornaeldernar.shinyapps.io/prototype-day" TargetMode="External"/><Relationship Id="rId4" Type="http://schemas.openxmlformats.org/officeDocument/2006/relationships/hyperlink" Target="https://github.com/mornaeldernar/ShinyBedu2023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3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9" Type="http://schemas.openxmlformats.org/officeDocument/2006/relationships/image" Target="../media/image18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3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7.png"/><Relationship Id="rId6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B1C1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/>
        </p:nvSpPr>
        <p:spPr>
          <a:xfrm>
            <a:off x="1109175" y="3553175"/>
            <a:ext cx="111633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Modelo Predictivo sobre el Turismo en Japón</a:t>
            </a:r>
            <a:endParaRPr b="1" i="0" sz="63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109177" y="5783675"/>
            <a:ext cx="10609200" cy="7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Equipo 11: 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-"/>
            </a:pPr>
            <a:r>
              <a:rPr b="1" lang="es-MX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Rafael Jiménez				- Sergio Geraldo 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-"/>
            </a:pPr>
            <a:r>
              <a:rPr b="1" lang="es-MX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Jimena Moreno				- Edward Santiago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Char char="-"/>
            </a:pPr>
            <a:r>
              <a:rPr b="1" lang="es-MX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Korina Hernández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1185874" y="203563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rgbClr val="FF6A3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BEDU 2023 - Módulo 5: Programación y Estadística con R</a:t>
            </a:r>
            <a:endParaRPr b="1" i="0" sz="2900" u="none" cap="none" strike="noStrike">
              <a:solidFill>
                <a:srgbClr val="FF6A3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1" name="Google Shape;61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607160" y="4925971"/>
            <a:ext cx="182144" cy="255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9176" y="521150"/>
            <a:ext cx="2369774" cy="126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"/>
          <p:cNvCxnSpPr/>
          <p:nvPr/>
        </p:nvCxnSpPr>
        <p:spPr>
          <a:xfrm>
            <a:off x="1257628" y="5354827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64" name="Google Shape;64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41325" y="247400"/>
            <a:ext cx="5715000" cy="1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20125" y="2229426"/>
            <a:ext cx="4702399" cy="575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f2c4eba8f_0_6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Producto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6" name="Google Shape;186;g29f2c4eba8f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g29f2c4eba8f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g29f2c4eba8f_0_6"/>
          <p:cNvSpPr txBox="1"/>
          <p:nvPr/>
        </p:nvSpPr>
        <p:spPr>
          <a:xfrm>
            <a:off x="465900" y="17811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Predicción de visitantes: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9" name="Google Shape;189;g29f2c4eba8f_0_6"/>
          <p:cNvCxnSpPr/>
          <p:nvPr/>
        </p:nvCxnSpPr>
        <p:spPr>
          <a:xfrm>
            <a:off x="737128" y="18333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0" name="Google Shape;190;g29f2c4eba8f_0_6"/>
          <p:cNvSpPr txBox="1"/>
          <p:nvPr/>
        </p:nvSpPr>
        <p:spPr>
          <a:xfrm>
            <a:off x="7279950" y="1789075"/>
            <a:ext cx="7701900" cy="42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ARIMA (0,1,1)(1,0,0)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2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Parte no estacional</a:t>
            </a:r>
            <a:endParaRPr sz="32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ARIMA(0,1,1):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No hay componente autorregresivo (ARIMA(p, d, q), p=0).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La serie temporal se diferencia una vez (d=1), lo que significa que se ha aplicado una diferenciación para hacerla estacionaria.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Hay un término de media móvil (q=1) en el modelo.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3200">
                <a:solidFill>
                  <a:srgbClr val="4A86E8"/>
                </a:solidFill>
                <a:latin typeface="Montserrat"/>
                <a:ea typeface="Montserrat"/>
                <a:cs typeface="Montserrat"/>
                <a:sym typeface="Montserrat"/>
              </a:rPr>
              <a:t>Parte estacional</a:t>
            </a:r>
            <a:endParaRPr sz="32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ARIMA(1,0,0):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Hay un término autoregresivo estacional de orden 1 (P=1).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No hay diferenciación estacional (D=0).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Roboto"/>
              <a:buChar char="●"/>
            </a:pPr>
            <a:r>
              <a:rPr lang="es-MX" sz="16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No hay componente de media móvil estacional (Q=0).</a:t>
            </a:r>
            <a:endParaRPr sz="16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4A86E8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1" name="Google Shape;191;g29f2c4eba8f_0_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3399" y="2812099"/>
            <a:ext cx="5800600" cy="4648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9efc97083c_0_53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Producto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7" name="Google Shape;197;g29efc97083c_0_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29efc97083c_0_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g29efc97083c_0_53"/>
          <p:cNvSpPr txBox="1"/>
          <p:nvPr/>
        </p:nvSpPr>
        <p:spPr>
          <a:xfrm>
            <a:off x="499575" y="2941125"/>
            <a:ext cx="4182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Top-10 dinámico histórico de países con más turistas en Japón: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00" name="Google Shape;200;g29efc97083c_0_53"/>
          <p:cNvCxnSpPr/>
          <p:nvPr/>
        </p:nvCxnSpPr>
        <p:spPr>
          <a:xfrm>
            <a:off x="737128" y="18333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1" name="Google Shape;201;g29efc97083c_0_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28775" y="5664175"/>
            <a:ext cx="1893750" cy="231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g29efc97083c_0_53"/>
          <p:cNvPicPr preferRelativeResize="0"/>
          <p:nvPr/>
        </p:nvPicPr>
        <p:blipFill rotWithShape="1">
          <a:blip r:embed="rId6">
            <a:alphaModFix amt="50000"/>
          </a:blip>
          <a:srcRect b="47186" l="-33910" r="43795" t="-27793"/>
          <a:stretch/>
        </p:blipFill>
        <p:spPr>
          <a:xfrm>
            <a:off x="11949975" y="5246211"/>
            <a:ext cx="3172550" cy="2675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g29efc97083c_0_5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46475" y="1591775"/>
            <a:ext cx="7194414" cy="599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9decb33c71_0_0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g29decb33c71_0_0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t/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0" name="Google Shape;210;g29decb33c7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1" name="Google Shape;211;g29decb33c71_0_0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2" name="Google Shape;212;g29decb33c71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01977" y="2886617"/>
            <a:ext cx="3017469" cy="30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9decb33c71_0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4" name="Google Shape;214;g29decb33c71_0_0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5" name="Google Shape;215;g29decb33c71_0_0"/>
          <p:cNvPicPr preferRelativeResize="0"/>
          <p:nvPr/>
        </p:nvPicPr>
        <p:blipFill rotWithShape="1">
          <a:blip r:embed="rId6">
            <a:alphaModFix amt="50000"/>
          </a:blip>
          <a:srcRect b="52015" l="-22411" r="32297" t="-32621"/>
          <a:stretch/>
        </p:blipFill>
        <p:spPr>
          <a:xfrm>
            <a:off x="7908124" y="1837720"/>
            <a:ext cx="7214400" cy="6083906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29decb33c71_0_0"/>
          <p:cNvSpPr txBox="1"/>
          <p:nvPr/>
        </p:nvSpPr>
        <p:spPr>
          <a:xfrm>
            <a:off x="674799" y="2392975"/>
            <a:ext cx="93936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Diferenciación</a:t>
            </a:r>
            <a:endParaRPr b="1" i="0" sz="6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g29decb33c71_0_0"/>
          <p:cNvSpPr txBox="1"/>
          <p:nvPr/>
        </p:nvSpPr>
        <p:spPr>
          <a:xfrm>
            <a:off x="584525" y="4148400"/>
            <a:ext cx="84132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g29decb33c71_0_0"/>
          <p:cNvSpPr txBox="1"/>
          <p:nvPr/>
        </p:nvSpPr>
        <p:spPr>
          <a:xfrm>
            <a:off x="681549" y="38988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04</a:t>
            </a:r>
            <a:endParaRPr b="1" i="0" sz="29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19" name="Google Shape;219;g29decb33c7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5078371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0" name="Google Shape;220;g29decb33c71_0_0"/>
          <p:cNvCxnSpPr/>
          <p:nvPr/>
        </p:nvCxnSpPr>
        <p:spPr>
          <a:xfrm>
            <a:off x="841478" y="4114752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18222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Google Shape;225;g29decb33c71_0_16"/>
          <p:cNvPicPr preferRelativeResize="0"/>
          <p:nvPr/>
        </p:nvPicPr>
        <p:blipFill rotWithShape="1">
          <a:blip r:embed="rId3">
            <a:alphaModFix amt="50000"/>
          </a:blip>
          <a:srcRect b="47186" l="-33910" r="43795" t="-27793"/>
          <a:stretch/>
        </p:blipFill>
        <p:spPr>
          <a:xfrm>
            <a:off x="11949975" y="5246211"/>
            <a:ext cx="3172550" cy="2675413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g29decb33c71_0_16"/>
          <p:cNvSpPr txBox="1"/>
          <p:nvPr/>
        </p:nvSpPr>
        <p:spPr>
          <a:xfrm>
            <a:off x="499575" y="604125"/>
            <a:ext cx="79740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0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¿</a:t>
            </a:r>
            <a:r>
              <a:rPr b="1" lang="es-MX" sz="60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Por qué elegimos nuestro modelo?</a:t>
            </a:r>
            <a:endParaRPr b="1" i="0" sz="60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7" name="Google Shape;227;g29decb33c71_0_16"/>
          <p:cNvSpPr txBox="1"/>
          <p:nvPr/>
        </p:nvSpPr>
        <p:spPr>
          <a:xfrm>
            <a:off x="507200" y="24608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Dado que R es una gran herramienta para realizar ejercicios estadísticos y econométricos, decidimos crear un modelo de predicción sobre una variable que abarcase una multitud de fenómenos que afectasen su variación, y que fueran interesantes de analizar. Dicha variable es el turismo, cuyos valores se vieron afectados en los últimos años por eventos deportivos mundiales, así como por el COVID-19.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28" name="Google Shape;228;g29decb33c71_0_16"/>
          <p:cNvCxnSpPr/>
          <p:nvPr/>
        </p:nvCxnSpPr>
        <p:spPr>
          <a:xfrm>
            <a:off x="744753" y="25130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29" name="Google Shape;229;g29decb33c71_0_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29decb33c71_0_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29decb33c71_0_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228775" y="5664175"/>
            <a:ext cx="1893750" cy="23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g29decb33c71_0_16"/>
          <p:cNvSpPr txBox="1"/>
          <p:nvPr/>
        </p:nvSpPr>
        <p:spPr>
          <a:xfrm>
            <a:off x="8102725" y="2506175"/>
            <a:ext cx="7019700" cy="40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Asimismo, Japón es un excelente ejemplo para evaluar este fenómeno, ya que, por sus políticas migratorias  ante la pandemia y su rol como anfitrión de los Juegos Olímpicos, resulta en un país que muestra una sustancial variación en su cantidad de turistas. Así como por su 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rápida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 recuperación 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turística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. 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29decb33c71_0_79"/>
          <p:cNvPicPr preferRelativeResize="0"/>
          <p:nvPr/>
        </p:nvPicPr>
        <p:blipFill rotWithShape="1">
          <a:blip r:embed="rId3">
            <a:alphaModFix amt="50000"/>
          </a:blip>
          <a:srcRect b="47186" l="-33910" r="43795" t="-27793"/>
          <a:stretch/>
        </p:blipFill>
        <p:spPr>
          <a:xfrm>
            <a:off x="11949975" y="5246211"/>
            <a:ext cx="3172550" cy="2675413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29decb33c71_0_79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Diferenciación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39" name="Google Shape;239;g29decb33c71_0_79"/>
          <p:cNvCxnSpPr/>
          <p:nvPr/>
        </p:nvCxnSpPr>
        <p:spPr>
          <a:xfrm>
            <a:off x="744753" y="25130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40" name="Google Shape;240;g29decb33c71_0_7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29decb33c71_0_7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g29decb33c71_0_7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228775" y="5664175"/>
            <a:ext cx="1893750" cy="23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g29decb33c71_0_79"/>
          <p:cNvSpPr txBox="1"/>
          <p:nvPr/>
        </p:nvSpPr>
        <p:spPr>
          <a:xfrm>
            <a:off x="8102725" y="2506175"/>
            <a:ext cx="70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4" name="Google Shape;244;g29decb33c71_0_7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576664" y="3566831"/>
            <a:ext cx="1077125" cy="10880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g29decb33c71_0_7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546765" y="3595400"/>
            <a:ext cx="1010218" cy="10308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g29decb33c71_0_79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4854498" y="3566230"/>
            <a:ext cx="1089214" cy="1089216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g29decb33c71_0_79"/>
          <p:cNvSpPr txBox="1"/>
          <p:nvPr/>
        </p:nvSpPr>
        <p:spPr>
          <a:xfrm>
            <a:off x="3812850" y="4926288"/>
            <a:ext cx="3172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>
                <a:solidFill>
                  <a:schemeClr val="dk2"/>
                </a:solidFill>
              </a:rPr>
              <a:t>Mejores Ideas con comunicación</a:t>
            </a:r>
            <a:endParaRPr sz="2900">
              <a:solidFill>
                <a:schemeClr val="dk2"/>
              </a:solidFill>
            </a:endParaRPr>
          </a:p>
        </p:txBody>
      </p:sp>
      <p:sp>
        <p:nvSpPr>
          <p:cNvPr id="248" name="Google Shape;248;g29decb33c71_0_79"/>
          <p:cNvSpPr txBox="1"/>
          <p:nvPr/>
        </p:nvSpPr>
        <p:spPr>
          <a:xfrm>
            <a:off x="465625" y="5032975"/>
            <a:ext cx="31725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>
                <a:solidFill>
                  <a:schemeClr val="dk2"/>
                </a:solidFill>
              </a:rPr>
              <a:t>Trabajo en equipo </a:t>
            </a:r>
            <a:endParaRPr sz="2900">
              <a:solidFill>
                <a:schemeClr val="dk2"/>
              </a:solidFill>
            </a:endParaRPr>
          </a:p>
        </p:txBody>
      </p:sp>
      <p:sp>
        <p:nvSpPr>
          <p:cNvPr id="249" name="Google Shape;249;g29decb33c71_0_79"/>
          <p:cNvSpPr txBox="1"/>
          <p:nvPr/>
        </p:nvSpPr>
        <p:spPr>
          <a:xfrm>
            <a:off x="10528975" y="4926288"/>
            <a:ext cx="3172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>
                <a:solidFill>
                  <a:schemeClr val="dk2"/>
                </a:solidFill>
              </a:rPr>
              <a:t>Key points importantes</a:t>
            </a:r>
            <a:endParaRPr sz="2900">
              <a:solidFill>
                <a:schemeClr val="dk2"/>
              </a:solidFill>
            </a:endParaRPr>
          </a:p>
        </p:txBody>
      </p:sp>
      <p:pic>
        <p:nvPicPr>
          <p:cNvPr id="250" name="Google Shape;250;g29decb33c71_0_79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8221617" y="3583863"/>
            <a:ext cx="1077136" cy="1053943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29decb33c71_0_79"/>
          <p:cNvSpPr txBox="1"/>
          <p:nvPr/>
        </p:nvSpPr>
        <p:spPr>
          <a:xfrm>
            <a:off x="7204075" y="4926288"/>
            <a:ext cx="31725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>
                <a:solidFill>
                  <a:schemeClr val="dk2"/>
                </a:solidFill>
              </a:rPr>
              <a:t>Equipo </a:t>
            </a:r>
            <a:r>
              <a:rPr lang="es-MX" sz="2900">
                <a:solidFill>
                  <a:schemeClr val="dk2"/>
                </a:solidFill>
              </a:rPr>
              <a:t>Multidisciplinario</a:t>
            </a:r>
            <a:endParaRPr sz="29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9decb34235_4_1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g29decb34235_4_1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t/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8" name="Google Shape;258;g29decb34235_4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g29decb34235_4_1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0" name="Google Shape;260;g29decb34235_4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01977" y="2886617"/>
            <a:ext cx="3017469" cy="30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g29decb34235_4_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2" name="Google Shape;262;g29decb34235_4_1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3" name="Google Shape;263;g29decb34235_4_1"/>
          <p:cNvPicPr preferRelativeResize="0"/>
          <p:nvPr/>
        </p:nvPicPr>
        <p:blipFill rotWithShape="1">
          <a:blip r:embed="rId6">
            <a:alphaModFix amt="50000"/>
          </a:blip>
          <a:srcRect b="52015" l="-22411" r="32297" t="-32621"/>
          <a:stretch/>
        </p:blipFill>
        <p:spPr>
          <a:xfrm>
            <a:off x="7908124" y="1837720"/>
            <a:ext cx="7214400" cy="608390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g29decb34235_4_1"/>
          <p:cNvSpPr txBox="1"/>
          <p:nvPr/>
        </p:nvSpPr>
        <p:spPr>
          <a:xfrm>
            <a:off x="674799" y="2392975"/>
            <a:ext cx="93936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Proximos Pasos</a:t>
            </a:r>
            <a:endParaRPr b="1" i="0" sz="6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g29decb34235_4_1"/>
          <p:cNvSpPr txBox="1"/>
          <p:nvPr/>
        </p:nvSpPr>
        <p:spPr>
          <a:xfrm>
            <a:off x="584525" y="4148400"/>
            <a:ext cx="84132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2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29decb34235_4_1"/>
          <p:cNvSpPr txBox="1"/>
          <p:nvPr/>
        </p:nvSpPr>
        <p:spPr>
          <a:xfrm>
            <a:off x="681549" y="38988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05</a:t>
            </a:r>
            <a:endParaRPr b="1" i="0" sz="29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67" name="Google Shape;267;g29decb34235_4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5078371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8" name="Google Shape;268;g29decb34235_4_1"/>
          <p:cNvCxnSpPr/>
          <p:nvPr/>
        </p:nvCxnSpPr>
        <p:spPr>
          <a:xfrm>
            <a:off x="841478" y="4114752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182227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69" name="Google Shape;269;g29decb34235_4_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0" y="3014553"/>
            <a:ext cx="3522375" cy="490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g29decb34235_4_17"/>
          <p:cNvPicPr preferRelativeResize="0"/>
          <p:nvPr/>
        </p:nvPicPr>
        <p:blipFill rotWithShape="1">
          <a:blip r:embed="rId3">
            <a:alphaModFix amt="50000"/>
          </a:blip>
          <a:srcRect b="47186" l="-33910" r="43795" t="-27793"/>
          <a:stretch/>
        </p:blipFill>
        <p:spPr>
          <a:xfrm>
            <a:off x="6916025" y="1001075"/>
            <a:ext cx="8206500" cy="692055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g29decb34235_4_17"/>
          <p:cNvSpPr txBox="1"/>
          <p:nvPr/>
        </p:nvSpPr>
        <p:spPr>
          <a:xfrm>
            <a:off x="575776" y="223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Próximos pasos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29decb34235_4_17"/>
          <p:cNvSpPr txBox="1"/>
          <p:nvPr/>
        </p:nvSpPr>
        <p:spPr>
          <a:xfrm>
            <a:off x="1024350" y="2708113"/>
            <a:ext cx="90006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Adaptar el modelo para predecir el comportamiento de turistas en diferentes </a:t>
            </a: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países</a:t>
            </a: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Integrar el modelo para las agencias de turismo mexicanas, para que predigan la estacionalidad del turismo en Japón y puedan hacer promociones e incrementen su facturación.</a:t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77" name="Google Shape;277;g29decb34235_4_17"/>
          <p:cNvCxnSpPr/>
          <p:nvPr/>
        </p:nvCxnSpPr>
        <p:spPr>
          <a:xfrm>
            <a:off x="820953" y="15224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8" name="Google Shape;278;g29decb34235_4_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390" y="73585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g29decb34235_4_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g29decb34235_4_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6575" y="2793692"/>
            <a:ext cx="613100" cy="7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g29decb34235_4_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6575" y="4696542"/>
            <a:ext cx="613100" cy="7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29f2c4eba8f_0_33"/>
          <p:cNvSpPr txBox="1"/>
          <p:nvPr/>
        </p:nvSpPr>
        <p:spPr>
          <a:xfrm>
            <a:off x="575776" y="223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Próximos pasos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g29f2c4eba8f_0_33"/>
          <p:cNvSpPr txBox="1"/>
          <p:nvPr/>
        </p:nvSpPr>
        <p:spPr>
          <a:xfrm>
            <a:off x="820950" y="1697863"/>
            <a:ext cx="90006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Ejemplo</a:t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Para el caso de México</a:t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88" name="Google Shape;288;g29f2c4eba8f_0_33"/>
          <p:cNvCxnSpPr/>
          <p:nvPr/>
        </p:nvCxnSpPr>
        <p:spPr>
          <a:xfrm>
            <a:off x="820953" y="15224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9" name="Google Shape;289;g29f2c4eba8f_0_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g29f2c4eba8f_0_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8275" y="1781167"/>
            <a:ext cx="613100" cy="7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g29f2c4eba8f_0_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987" y="2745000"/>
            <a:ext cx="5574475" cy="4859818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g29f2c4eba8f_0_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01550" y="1697875"/>
            <a:ext cx="6013625" cy="470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g29f2c4eba8f_0_33"/>
          <p:cNvSpPr txBox="1"/>
          <p:nvPr/>
        </p:nvSpPr>
        <p:spPr>
          <a:xfrm>
            <a:off x="8001538" y="6718925"/>
            <a:ext cx="71679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900">
                <a:solidFill>
                  <a:srgbClr val="FF6A39"/>
                </a:solidFill>
              </a:rPr>
              <a:t>ARIMA(0,1,1)(1,0,0)</a:t>
            </a:r>
            <a:endParaRPr sz="2900">
              <a:solidFill>
                <a:srgbClr val="FF6A3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9decb34235_2_0"/>
          <p:cNvSpPr txBox="1"/>
          <p:nvPr/>
        </p:nvSpPr>
        <p:spPr>
          <a:xfrm>
            <a:off x="3906325" y="1781175"/>
            <a:ext cx="9430500" cy="50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10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Kaggle. (2023). </a:t>
            </a:r>
            <a:r>
              <a:rPr i="1" lang="es-MX" sz="210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【EDA】Number of visitors to Japan</a:t>
            </a:r>
            <a:r>
              <a:rPr lang="es-MX" sz="210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r>
              <a:rPr lang="es-MX" sz="21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https://www.kaggle.com/datasets/risakashiwabara/japannumber-of-visitors-to-japan</a:t>
            </a:r>
            <a:endParaRPr sz="2100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100">
                <a:solidFill>
                  <a:schemeClr val="dk1"/>
                </a:solidFill>
              </a:rPr>
              <a:t>Ramírez Tonantzin (s.f.). I</a:t>
            </a:r>
            <a:r>
              <a:rPr i="1" lang="es-MX" sz="2100">
                <a:solidFill>
                  <a:schemeClr val="dk1"/>
                </a:solidFill>
              </a:rPr>
              <a:t>mportancia del turismo en Japón, la transformación de la industria turística tras la pandemia</a:t>
            </a:r>
            <a:r>
              <a:rPr lang="es-MX" sz="2100">
                <a:solidFill>
                  <a:schemeClr val="dk1"/>
                </a:solidFill>
              </a:rPr>
              <a:t>. Programa Universitario de Estudios sobre Asia y África. </a:t>
            </a:r>
            <a:r>
              <a:rPr lang="es-MX" sz="2100" u="sng">
                <a:solidFill>
                  <a:schemeClr val="hlink"/>
                </a:solidFill>
                <a:hlinkClick r:id="rId4"/>
              </a:rPr>
              <a:t>http://pueaa.unam.mx/blog/turismo-en-japon-pandemia#:~:text=De%20esta%20manera%2C%20Jap%C3%B3n%20es,avances%20tecnol%C3%B3gicos%20y%20vanguardias%20culturales</a:t>
            </a:r>
            <a:endParaRPr sz="2600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99" name="Google Shape;299;g29decb34235_2_0"/>
          <p:cNvSpPr/>
          <p:nvPr/>
        </p:nvSpPr>
        <p:spPr>
          <a:xfrm>
            <a:off x="0" y="7716827"/>
            <a:ext cx="15122400" cy="205200"/>
          </a:xfrm>
          <a:prstGeom prst="rect">
            <a:avLst/>
          </a:prstGeom>
          <a:solidFill>
            <a:srgbClr val="1B1C1F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0" name="Google Shape;300;g29decb34235_2_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g29decb34235_2_0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MX" sz="400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Referencias</a:t>
            </a:r>
            <a:endParaRPr b="0" i="0" sz="4000" u="none" cap="none" strike="noStrike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02" name="Google Shape;302;g29decb34235_2_0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3" name="Google Shape;303;g29decb34235_2_0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4" name="Google Shape;304;g29decb34235_2_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9677" y="2840115"/>
            <a:ext cx="2605375" cy="27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9decb34235_4_35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29decb34235_4_35"/>
          <p:cNvSpPr txBox="1"/>
          <p:nvPr/>
        </p:nvSpPr>
        <p:spPr>
          <a:xfrm>
            <a:off x="1700960" y="22371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rPr b="1" lang="es-MX" sz="6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Vínculos</a:t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11" name="Google Shape;311;g29decb34235_4_35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2" name="Google Shape;312;g29decb34235_4_35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3" name="Google Shape;313;g29decb34235_4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029460" y="3741297"/>
            <a:ext cx="2784389" cy="2791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29decb34235_4_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64110" y="885741"/>
            <a:ext cx="2165348" cy="48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5" name="Google Shape;315;g29decb34235_4_35"/>
          <p:cNvCxnSpPr/>
          <p:nvPr/>
        </p:nvCxnSpPr>
        <p:spPr>
          <a:xfrm rot="10800000">
            <a:off x="646680" y="3031925"/>
            <a:ext cx="0" cy="4889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pic>
        <p:nvPicPr>
          <p:cNvPr descr="A person holding a sign posing for the camera&#10;&#10;Description automatically generated" id="316" name="Google Shape;316;g29decb34235_4_35"/>
          <p:cNvPicPr preferRelativeResize="0"/>
          <p:nvPr/>
        </p:nvPicPr>
        <p:blipFill rotWithShape="1">
          <a:blip r:embed="rId5">
            <a:alphaModFix/>
          </a:blip>
          <a:srcRect b="0" l="16666" r="16666" t="0"/>
          <a:stretch/>
        </p:blipFill>
        <p:spPr>
          <a:xfrm>
            <a:off x="8934836" y="2235250"/>
            <a:ext cx="4708969" cy="4708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9dc9f0af76_0_45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g29dc9f0af76_0_45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t/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2" name="Google Shape;72;g29dc9f0af76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3" name="Google Shape;73;g29dc9f0af76_0_45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4" name="Google Shape;74;g29dc9f0af76_0_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67115" y="2891392"/>
            <a:ext cx="3017469" cy="30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g29dc9f0af76_0_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g29dc9f0af76_0_45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77" name="Google Shape;77;g29dc9f0af76_0_45"/>
          <p:cNvPicPr preferRelativeResize="0"/>
          <p:nvPr/>
        </p:nvPicPr>
        <p:blipFill rotWithShape="1">
          <a:blip r:embed="rId6">
            <a:alphaModFix amt="50000"/>
          </a:blip>
          <a:srcRect b="52015" l="-22411" r="32297" t="-32621"/>
          <a:stretch/>
        </p:blipFill>
        <p:spPr>
          <a:xfrm>
            <a:off x="5728925" y="0"/>
            <a:ext cx="9393594" cy="7921624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g29dc9f0af76_0_45"/>
          <p:cNvSpPr txBox="1"/>
          <p:nvPr/>
        </p:nvSpPr>
        <p:spPr>
          <a:xfrm>
            <a:off x="681545" y="2549112"/>
            <a:ext cx="114018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Introducción</a:t>
            </a:r>
            <a:endParaRPr b="1" i="0" sz="6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g29dc9f0af76_0_45"/>
          <p:cNvSpPr txBox="1"/>
          <p:nvPr/>
        </p:nvSpPr>
        <p:spPr>
          <a:xfrm>
            <a:off x="681538" y="3921900"/>
            <a:ext cx="90210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Para el 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sector turístico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de un país es de suma importancia conocer 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 comportamiento que ha tenido el turismo durante los últimos años, así como 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las predicciones de demanda futura. Con ello se toman decisiones relacionadas con estrategias comerciales para potenciar el ámbito.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g29dc9f0af76_0_45"/>
          <p:cNvSpPr txBox="1"/>
          <p:nvPr/>
        </p:nvSpPr>
        <p:spPr>
          <a:xfrm>
            <a:off x="681549" y="38988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01</a:t>
            </a:r>
            <a:endParaRPr b="1" i="0" sz="29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81" name="Google Shape;81;g29dc9f0af76_0_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5078371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g29dc9f0af76_0_45"/>
          <p:cNvCxnSpPr/>
          <p:nvPr/>
        </p:nvCxnSpPr>
        <p:spPr>
          <a:xfrm>
            <a:off x="917678" y="3809952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18222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9decb34235_4_46"/>
          <p:cNvSpPr txBox="1"/>
          <p:nvPr/>
        </p:nvSpPr>
        <p:spPr>
          <a:xfrm>
            <a:off x="4838325" y="2599862"/>
            <a:ext cx="7149000" cy="27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3400" lvl="0" marL="736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A39"/>
              </a:buClr>
              <a:buSzPts val="2600"/>
              <a:buFont typeface="Montserrat Medium"/>
              <a:buChar char="●"/>
            </a:pPr>
            <a:r>
              <a:rPr lang="es-MX" sz="26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3"/>
              </a:rPr>
              <a:t>https://mornaeldernar.shinyapps.io/prototype-day</a:t>
            </a:r>
            <a:r>
              <a:rPr lang="es-MX" sz="260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600" u="none" cap="none" strike="noStrike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736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600" u="none" cap="none" strike="noStrike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33400" lvl="0" marL="736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A39"/>
              </a:buClr>
              <a:buSzPts val="2600"/>
              <a:buFont typeface="Montserrat Medium"/>
              <a:buChar char="●"/>
            </a:pPr>
            <a:r>
              <a:rPr lang="es-MX" sz="2600" u="sng">
                <a:solidFill>
                  <a:schemeClr val="hlink"/>
                </a:solidFill>
                <a:latin typeface="Montserrat Medium"/>
                <a:ea typeface="Montserrat Medium"/>
                <a:cs typeface="Montserrat Medium"/>
                <a:sym typeface="Montserrat Medium"/>
                <a:hlinkClick r:id="rId4"/>
              </a:rPr>
              <a:t>https://github.com/mornaeldernar/ShinyBedu2023</a:t>
            </a:r>
            <a:r>
              <a:rPr lang="es-MX" sz="2600">
                <a:solidFill>
                  <a:srgbClr val="2B303C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b="0" i="0" sz="2600" u="none" cap="none" strike="noStrike">
              <a:solidFill>
                <a:srgbClr val="2B303C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2" name="Google Shape;322;g29decb34235_4_46"/>
          <p:cNvSpPr/>
          <p:nvPr/>
        </p:nvSpPr>
        <p:spPr>
          <a:xfrm>
            <a:off x="0" y="7716827"/>
            <a:ext cx="15122400" cy="205200"/>
          </a:xfrm>
          <a:prstGeom prst="rect">
            <a:avLst/>
          </a:prstGeom>
          <a:solidFill>
            <a:srgbClr val="1B1C1F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3" name="Google Shape;323;g29decb34235_4_4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8500" y="709642"/>
            <a:ext cx="1430575" cy="126308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g29decb34235_4_46"/>
          <p:cNvSpPr txBox="1"/>
          <p:nvPr/>
        </p:nvSpPr>
        <p:spPr>
          <a:xfrm>
            <a:off x="2295842" y="414450"/>
            <a:ext cx="92184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es-MX" sz="4000">
                <a:solidFill>
                  <a:srgbClr val="16181C"/>
                </a:solidFill>
                <a:latin typeface="Montserrat"/>
                <a:ea typeface="Montserrat"/>
                <a:cs typeface="Montserrat"/>
                <a:sym typeface="Montserrat"/>
              </a:rPr>
              <a:t>Vínculos</a:t>
            </a:r>
            <a:endParaRPr b="0" i="0" sz="4000" u="none" cap="none" strike="noStrike">
              <a:solidFill>
                <a:srgbClr val="16181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25" name="Google Shape;325;g29decb34235_4_46"/>
          <p:cNvCxnSpPr/>
          <p:nvPr/>
        </p:nvCxnSpPr>
        <p:spPr>
          <a:xfrm>
            <a:off x="14475844" y="-11"/>
            <a:ext cx="0" cy="38775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g29decb34235_4_46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27" name="Google Shape;327;g29decb34235_4_4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30417" y="2574991"/>
            <a:ext cx="3402760" cy="34027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3"/>
          <p:cNvPicPr preferRelativeResize="0"/>
          <p:nvPr/>
        </p:nvPicPr>
        <p:blipFill rotWithShape="1">
          <a:blip r:embed="rId3">
            <a:alphaModFix amt="50000"/>
          </a:blip>
          <a:srcRect b="47186" l="-33910" r="43795" t="-27793"/>
          <a:stretch/>
        </p:blipFill>
        <p:spPr>
          <a:xfrm>
            <a:off x="6916025" y="1001075"/>
            <a:ext cx="8206500" cy="6920553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3"/>
          <p:cNvSpPr txBox="1"/>
          <p:nvPr/>
        </p:nvSpPr>
        <p:spPr>
          <a:xfrm>
            <a:off x="575776" y="223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Problemática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9" name="Google Shape;89;p3"/>
          <p:cNvSpPr txBox="1"/>
          <p:nvPr/>
        </p:nvSpPr>
        <p:spPr>
          <a:xfrm>
            <a:off x="583400" y="1781175"/>
            <a:ext cx="90006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El turismo es una de las industrias más importantes para la mayoría de los países. Esto porque tiene repercusiones en los ámbitos: económico, social y cultural. 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Japón, en los últimos años, ha sido uno de los principales destinos turísticos gracias a su amplia cultura y a sus avances tecnológicos. 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Esto lo ha convertido en uno de los países con mejor recuperación económica después de la COVID-19 y el 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turismo</a:t>
            </a: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 ha jugado un papel fundamental en el mismo.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90" name="Google Shape;90;p3"/>
          <p:cNvCxnSpPr/>
          <p:nvPr/>
        </p:nvCxnSpPr>
        <p:spPr>
          <a:xfrm>
            <a:off x="820953" y="15224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1" name="Google Shape;91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390" y="73585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420125" y="2229426"/>
            <a:ext cx="4702399" cy="5750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3"/>
          <p:cNvSpPr txBox="1"/>
          <p:nvPr/>
        </p:nvSpPr>
        <p:spPr>
          <a:xfrm>
            <a:off x="2115575" y="7149475"/>
            <a:ext cx="9000600" cy="3538200"/>
          </a:xfrm>
          <a:prstGeom prst="rect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20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i="1" lang="es-MX" sz="2000">
                <a:solidFill>
                  <a:srgbClr val="FF6A39"/>
                </a:solidFill>
              </a:rPr>
              <a:t>Programa Universitario De Estudios Sobre Asia Y África | PUEAA</a:t>
            </a:r>
            <a:r>
              <a:rPr lang="es-MX" sz="2000">
                <a:solidFill>
                  <a:srgbClr val="FF6A39"/>
                </a:solidFill>
              </a:rPr>
              <a:t>, n.d.)</a:t>
            </a:r>
            <a:endParaRPr sz="20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9decb34235_4_66"/>
          <p:cNvSpPr/>
          <p:nvPr/>
        </p:nvSpPr>
        <p:spPr>
          <a:xfrm>
            <a:off x="-25" y="7002150"/>
            <a:ext cx="15122400" cy="932700"/>
          </a:xfrm>
          <a:prstGeom prst="rect">
            <a:avLst/>
          </a:prstGeom>
          <a:solidFill>
            <a:srgbClr val="FF6A39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0" name="Google Shape;100;g29decb34235_4_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 rot="-5400000">
            <a:off x="1569468" y="6187608"/>
            <a:ext cx="182144" cy="25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29decb34235_4_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599952" y="7183473"/>
            <a:ext cx="970174" cy="51607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g29decb34235_4_66"/>
          <p:cNvSpPr/>
          <p:nvPr/>
        </p:nvSpPr>
        <p:spPr>
          <a:xfrm>
            <a:off x="341775" y="319175"/>
            <a:ext cx="14438700" cy="63858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29decb34235_4_66"/>
          <p:cNvSpPr txBox="1"/>
          <p:nvPr/>
        </p:nvSpPr>
        <p:spPr>
          <a:xfrm>
            <a:off x="3238737" y="2871407"/>
            <a:ext cx="8645100" cy="13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800"/>
              <a:buFont typeface="Arial"/>
              <a:buNone/>
            </a:pPr>
            <a:r>
              <a:rPr b="1" i="0" lang="es-MX" sz="7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Imagen</a:t>
            </a:r>
            <a:endParaRPr b="1" i="0" sz="7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4" name="Google Shape;104;g29decb34235_4_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1775" y="319171"/>
            <a:ext cx="14458101" cy="63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dc9f0af76_0_62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g29dc9f0af76_0_62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t/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g29dc9f0af76_0_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g29dc9f0af76_0_62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3" name="Google Shape;113;g29dc9f0af76_0_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01977" y="2886617"/>
            <a:ext cx="3017469" cy="30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g29dc9f0af76_0_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g29dc9f0af76_0_62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6" name="Google Shape;116;g29dc9f0af76_0_62"/>
          <p:cNvPicPr preferRelativeResize="0"/>
          <p:nvPr/>
        </p:nvPicPr>
        <p:blipFill rotWithShape="1">
          <a:blip r:embed="rId6">
            <a:alphaModFix amt="50000"/>
          </a:blip>
          <a:srcRect b="52015" l="-22411" r="32297" t="-32621"/>
          <a:stretch/>
        </p:blipFill>
        <p:spPr>
          <a:xfrm>
            <a:off x="7908124" y="1837720"/>
            <a:ext cx="7214400" cy="608390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g29dc9f0af76_0_62"/>
          <p:cNvSpPr txBox="1"/>
          <p:nvPr/>
        </p:nvSpPr>
        <p:spPr>
          <a:xfrm>
            <a:off x="611349" y="2112650"/>
            <a:ext cx="93936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Solución</a:t>
            </a:r>
            <a:endParaRPr b="1" i="0" sz="6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g29dc9f0af76_0_62"/>
          <p:cNvSpPr txBox="1"/>
          <p:nvPr/>
        </p:nvSpPr>
        <p:spPr>
          <a:xfrm>
            <a:off x="681550" y="3485450"/>
            <a:ext cx="8413200" cy="38820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Plataforma web para analizar el comportamiento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de visitantes en Japón, brindando opciones interactivas para seleccionar países y años. Su 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finalidad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es visualizar la información en gráficos, mapas o tablas 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para determinar</a:t>
            </a:r>
            <a:r>
              <a:rPr lang="es-MX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los futuros incrementos de turistas y apoyar a la toma de decisiones relacionadas al tema.</a:t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g29dc9f0af76_0_62"/>
          <p:cNvSpPr txBox="1"/>
          <p:nvPr/>
        </p:nvSpPr>
        <p:spPr>
          <a:xfrm>
            <a:off x="681549" y="38988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02</a:t>
            </a:r>
            <a:endParaRPr b="1" i="0" sz="29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20" name="Google Shape;120;g29dc9f0af76_0_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5078371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g29dc9f0af76_0_62"/>
          <p:cNvCxnSpPr/>
          <p:nvPr/>
        </p:nvCxnSpPr>
        <p:spPr>
          <a:xfrm>
            <a:off x="1109678" y="3299027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18222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9dc9f0af76_0_12"/>
          <p:cNvPicPr preferRelativeResize="0"/>
          <p:nvPr/>
        </p:nvPicPr>
        <p:blipFill rotWithShape="1">
          <a:blip r:embed="rId3">
            <a:alphaModFix amt="50000"/>
          </a:blip>
          <a:srcRect b="47186" l="-33910" r="43795" t="-27793"/>
          <a:stretch/>
        </p:blipFill>
        <p:spPr>
          <a:xfrm>
            <a:off x="11949975" y="5246211"/>
            <a:ext cx="3172550" cy="267541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g29dc9f0af76_0_12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Solución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g29dc9f0af76_0_12"/>
          <p:cNvSpPr txBox="1"/>
          <p:nvPr/>
        </p:nvSpPr>
        <p:spPr>
          <a:xfrm>
            <a:off x="895788" y="4490913"/>
            <a:ext cx="25947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Análisis de datos</a:t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9" name="Google Shape;129;g29dc9f0af76_0_12"/>
          <p:cNvCxnSpPr/>
          <p:nvPr/>
        </p:nvCxnSpPr>
        <p:spPr>
          <a:xfrm>
            <a:off x="744753" y="178117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0" name="Google Shape;130;g29dc9f0af76_0_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g29dc9f0af76_0_1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9dc9f0af76_0_1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3228775" y="5664175"/>
            <a:ext cx="1893750" cy="23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g29dc9f0af76_0_12"/>
          <p:cNvSpPr txBox="1"/>
          <p:nvPr/>
        </p:nvSpPr>
        <p:spPr>
          <a:xfrm>
            <a:off x="8102725" y="2506175"/>
            <a:ext cx="7019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4" name="Google Shape;134;g29dc9f0af76_0_1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342820" y="3520882"/>
            <a:ext cx="1089213" cy="8798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9dc9f0af76_0_1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637531" y="3429620"/>
            <a:ext cx="1111239" cy="1062374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9dc9f0af76_0_12"/>
          <p:cNvSpPr txBox="1"/>
          <p:nvPr/>
        </p:nvSpPr>
        <p:spPr>
          <a:xfrm>
            <a:off x="5590063" y="4490913"/>
            <a:ext cx="25947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Predicción de visitantes</a:t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7" name="Google Shape;137;g29dc9f0af76_0_1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11026085" y="3445968"/>
            <a:ext cx="988495" cy="102968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29dc9f0af76_0_12"/>
          <p:cNvSpPr txBox="1"/>
          <p:nvPr/>
        </p:nvSpPr>
        <p:spPr>
          <a:xfrm>
            <a:off x="10315225" y="4490928"/>
            <a:ext cx="2594700" cy="24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MX" sz="32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Tomar una decisión basada en datos</a:t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A39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decb33c71_0_38"/>
          <p:cNvSpPr/>
          <p:nvPr/>
        </p:nvSpPr>
        <p:spPr>
          <a:xfrm>
            <a:off x="10106532" y="0"/>
            <a:ext cx="5016000" cy="7934700"/>
          </a:xfrm>
          <a:prstGeom prst="rect">
            <a:avLst/>
          </a:prstGeom>
          <a:solidFill>
            <a:srgbClr val="16181C"/>
          </a:solidFill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29decb33c71_0_38"/>
          <p:cNvSpPr txBox="1"/>
          <p:nvPr/>
        </p:nvSpPr>
        <p:spPr>
          <a:xfrm>
            <a:off x="1700960" y="2389500"/>
            <a:ext cx="7214400" cy="35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00"/>
              <a:buFont typeface="Arial"/>
              <a:buNone/>
            </a:pPr>
            <a:r>
              <a:t/>
            </a:r>
            <a:endParaRPr b="1" i="0" sz="6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5" name="Google Shape;145;g29decb33c71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4411099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6" name="Google Shape;146;g29decb33c71_0_38"/>
          <p:cNvCxnSpPr/>
          <p:nvPr/>
        </p:nvCxnSpPr>
        <p:spPr>
          <a:xfrm>
            <a:off x="14475850" y="6859925"/>
            <a:ext cx="0" cy="10617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7" name="Google Shape;147;g29decb33c71_0_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901977" y="2886617"/>
            <a:ext cx="3017469" cy="3024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9decb33c71_0_3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19915" y="607839"/>
            <a:ext cx="3384330" cy="84187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g29decb33c71_0_38"/>
          <p:cNvCxnSpPr/>
          <p:nvPr/>
        </p:nvCxnSpPr>
        <p:spPr>
          <a:xfrm>
            <a:off x="14475844" y="-11"/>
            <a:ext cx="0" cy="25491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50" name="Google Shape;150;g29decb33c71_0_38"/>
          <p:cNvPicPr preferRelativeResize="0"/>
          <p:nvPr/>
        </p:nvPicPr>
        <p:blipFill rotWithShape="1">
          <a:blip r:embed="rId6">
            <a:alphaModFix amt="50000"/>
          </a:blip>
          <a:srcRect b="52015" l="-22411" r="32297" t="-32621"/>
          <a:stretch/>
        </p:blipFill>
        <p:spPr>
          <a:xfrm>
            <a:off x="7908124" y="1837720"/>
            <a:ext cx="7214400" cy="608390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g29decb33c71_0_38"/>
          <p:cNvSpPr txBox="1"/>
          <p:nvPr/>
        </p:nvSpPr>
        <p:spPr>
          <a:xfrm>
            <a:off x="674799" y="2392975"/>
            <a:ext cx="93936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Producto</a:t>
            </a:r>
            <a:endParaRPr b="1" i="0" sz="65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2" name="Google Shape;152;g29decb33c71_0_38"/>
          <p:cNvSpPr txBox="1"/>
          <p:nvPr/>
        </p:nvSpPr>
        <p:spPr>
          <a:xfrm>
            <a:off x="681549" y="389884"/>
            <a:ext cx="8814900" cy="7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es-MX" sz="29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03</a:t>
            </a:r>
            <a:endParaRPr b="1" i="0" sz="2900" u="none" cap="none" strike="noStrike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53" name="Google Shape;153;g29decb33c71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149960" y="5078371"/>
            <a:ext cx="182144" cy="25532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" name="Google Shape;154;g29decb33c71_0_38"/>
          <p:cNvCxnSpPr/>
          <p:nvPr/>
        </p:nvCxnSpPr>
        <p:spPr>
          <a:xfrm>
            <a:off x="841478" y="4114752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182227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9efc97083c_0_31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Producto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0" name="Google Shape;160;g29efc97083c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g29efc97083c_0_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g29efc97083c_0_31"/>
          <p:cNvSpPr txBox="1"/>
          <p:nvPr/>
        </p:nvSpPr>
        <p:spPr>
          <a:xfrm>
            <a:off x="465900" y="17811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Ver comportamiento del turismo con filtros por año y países: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3" name="Google Shape;163;g29efc97083c_0_31"/>
          <p:cNvCxnSpPr/>
          <p:nvPr/>
        </p:nvCxnSpPr>
        <p:spPr>
          <a:xfrm>
            <a:off x="737128" y="18333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4" name="Google Shape;164;g29efc97083c_0_31"/>
          <p:cNvSpPr txBox="1"/>
          <p:nvPr/>
        </p:nvSpPr>
        <p:spPr>
          <a:xfrm>
            <a:off x="7478000" y="17811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Ubicaciones de países con turistas en Japón en el período: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g29efc97083c_0_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" y="3562638"/>
            <a:ext cx="7868298" cy="24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g29efc97083c_0_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28649" y="3476656"/>
            <a:ext cx="5800601" cy="33173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g29efc97083c_0_3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3228775" y="5664175"/>
            <a:ext cx="1893750" cy="2315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g29efc97083c_0_31"/>
          <p:cNvPicPr preferRelativeResize="0"/>
          <p:nvPr/>
        </p:nvPicPr>
        <p:blipFill rotWithShape="1">
          <a:blip r:embed="rId8">
            <a:alphaModFix amt="50000"/>
          </a:blip>
          <a:srcRect b="47186" l="-33910" r="43795" t="-27793"/>
          <a:stretch/>
        </p:blipFill>
        <p:spPr>
          <a:xfrm>
            <a:off x="11949975" y="5246211"/>
            <a:ext cx="3172550" cy="2675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9efc97083c_0_4"/>
          <p:cNvSpPr txBox="1"/>
          <p:nvPr/>
        </p:nvSpPr>
        <p:spPr>
          <a:xfrm>
            <a:off x="499576" y="604125"/>
            <a:ext cx="11450400" cy="137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47725" lIns="147725" spcFirstLastPara="1" rIns="147725" wrap="square" tIns="1477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0"/>
              <a:buFont typeface="Arial"/>
              <a:buNone/>
            </a:pPr>
            <a:r>
              <a:rPr b="1" lang="es-MX" sz="6500">
                <a:solidFill>
                  <a:srgbClr val="0C0C0C"/>
                </a:solidFill>
                <a:latin typeface="Montserrat"/>
                <a:ea typeface="Montserrat"/>
                <a:cs typeface="Montserrat"/>
                <a:sym typeface="Montserrat"/>
              </a:rPr>
              <a:t>Producto</a:t>
            </a:r>
            <a:endParaRPr b="1" i="0" sz="6500" u="none" cap="none" strike="noStrike">
              <a:solidFill>
                <a:srgbClr val="0C0C0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4" name="Google Shape;174;g29efc97083c_0_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3390" y="7587122"/>
            <a:ext cx="1430575" cy="1263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9efc97083c_0_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14925" y="218975"/>
            <a:ext cx="5800607" cy="137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g29efc97083c_0_4"/>
          <p:cNvSpPr txBox="1"/>
          <p:nvPr/>
        </p:nvSpPr>
        <p:spPr>
          <a:xfrm>
            <a:off x="465900" y="17811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Predicción de visitantes: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7" name="Google Shape;177;g29efc97083c_0_4"/>
          <p:cNvCxnSpPr/>
          <p:nvPr/>
        </p:nvCxnSpPr>
        <p:spPr>
          <a:xfrm>
            <a:off x="737128" y="1833320"/>
            <a:ext cx="2896800" cy="0"/>
          </a:xfrm>
          <a:prstGeom prst="straightConnector1">
            <a:avLst/>
          </a:prstGeom>
          <a:noFill/>
          <a:ln cap="flat" cmpd="sng" w="28575">
            <a:solidFill>
              <a:srgbClr val="FF6A39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8" name="Google Shape;178;g29efc97083c_0_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0687" y="2932575"/>
            <a:ext cx="6607724" cy="296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9efc97083c_0_4"/>
          <p:cNvSpPr txBox="1"/>
          <p:nvPr/>
        </p:nvSpPr>
        <p:spPr>
          <a:xfrm>
            <a:off x="7279950" y="1789075"/>
            <a:ext cx="7701900" cy="35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147725" lIns="147725" spcFirstLastPara="1" rIns="147725" wrap="square" tIns="1477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MX" sz="2800">
                <a:solidFill>
                  <a:srgbClr val="FF6A39"/>
                </a:solidFill>
                <a:latin typeface="Montserrat"/>
                <a:ea typeface="Montserrat"/>
                <a:cs typeface="Montserrat"/>
                <a:sym typeface="Montserrat"/>
              </a:rPr>
              <a:t>Datos de países con mayor número de visitantes en Japón:</a:t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8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sz="3200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FF6A3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0" name="Google Shape;180;g29efc97083c_0_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74467" y="3254190"/>
            <a:ext cx="6771425" cy="3788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